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43"/>
  </p:notesMasterIdLst>
  <p:sldIdLst>
    <p:sldId id="256" r:id="rId3"/>
    <p:sldId id="257" r:id="rId4"/>
    <p:sldId id="469" r:id="rId5"/>
    <p:sldId id="462" r:id="rId6"/>
    <p:sldId id="260" r:id="rId7"/>
    <p:sldId id="463" r:id="rId8"/>
    <p:sldId id="278" r:id="rId9"/>
    <p:sldId id="465" r:id="rId10"/>
    <p:sldId id="467" r:id="rId11"/>
    <p:sldId id="470" r:id="rId12"/>
    <p:sldId id="466" r:id="rId13"/>
    <p:sldId id="490" r:id="rId14"/>
    <p:sldId id="471" r:id="rId15"/>
    <p:sldId id="472" r:id="rId16"/>
    <p:sldId id="473" r:id="rId17"/>
    <p:sldId id="475" r:id="rId18"/>
    <p:sldId id="474" r:id="rId19"/>
    <p:sldId id="476" r:id="rId20"/>
    <p:sldId id="477" r:id="rId21"/>
    <p:sldId id="487" r:id="rId22"/>
    <p:sldId id="262" r:id="rId23"/>
    <p:sldId id="478" r:id="rId24"/>
    <p:sldId id="258" r:id="rId25"/>
    <p:sldId id="484" r:id="rId26"/>
    <p:sldId id="485" r:id="rId27"/>
    <p:sldId id="259" r:id="rId28"/>
    <p:sldId id="479" r:id="rId29"/>
    <p:sldId id="261" r:id="rId30"/>
    <p:sldId id="263" r:id="rId31"/>
    <p:sldId id="489" r:id="rId32"/>
    <p:sldId id="264" r:id="rId33"/>
    <p:sldId id="488" r:id="rId34"/>
    <p:sldId id="265" r:id="rId35"/>
    <p:sldId id="486" r:id="rId36"/>
    <p:sldId id="491" r:id="rId37"/>
    <p:sldId id="494" r:id="rId38"/>
    <p:sldId id="495" r:id="rId39"/>
    <p:sldId id="497" r:id="rId40"/>
    <p:sldId id="496" r:id="rId41"/>
    <p:sldId id="492"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Calibri Light" panose="020F0302020204030204" pitchFamily="34" charset="0"/>
      <p:regular r:id="rId48"/>
      <p:italic r:id="rId49"/>
    </p:embeddedFont>
    <p:embeddedFont>
      <p:font typeface="Consolas" panose="020B0609020204030204" pitchFamily="49" charset="0"/>
      <p:regular r:id="rId50"/>
      <p:bold r:id="rId51"/>
      <p:italic r:id="rId52"/>
      <p:boldItalic r:id="rId53"/>
    </p:embeddedFont>
    <p:embeddedFont>
      <p:font typeface="Lato" panose="020F0502020204030203" pitchFamily="34" charset="0"/>
      <p:regular r:id="rId54"/>
      <p:bold r:id="rId55"/>
      <p:italic r:id="rId56"/>
      <p:boldItalic r:id="rId57"/>
    </p:embeddedFont>
    <p:embeddedFont>
      <p:font typeface="Raleway" panose="020B0503030101060003" pitchFamily="34" charset="77"/>
      <p:regular r:id="rId58"/>
      <p:bold r:id="rId59"/>
      <p:italic r:id="rId60"/>
      <p:boldItalic r:id="rId61"/>
    </p:embeddedFont>
    <p:embeddedFont>
      <p:font typeface="Segoe UI" panose="020B0502040204020203"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9FEB"/>
    <a:srgbClr val="7A81FF"/>
    <a:srgbClr val="FFFF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0032" autoAdjust="0"/>
  </p:normalViewPr>
  <p:slideViewPr>
    <p:cSldViewPr snapToGrid="0" snapToObjects="1">
      <p:cViewPr varScale="1">
        <p:scale>
          <a:sx n="129" d="100"/>
          <a:sy n="129" d="100"/>
        </p:scale>
        <p:origin x="1160" y="144"/>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7.fntdata"/><Relationship Id="rId55" Type="http://schemas.openxmlformats.org/officeDocument/2006/relationships/font" Target="fonts/font12.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66B53D48-E6EC-48A0-888F-9613F3147E61}" type="presOf" srcId="{886AB62C-E07D-4E40-A774-9D4257356BFB}" destId="{097B1A31-E660-4A20-BDC2-31027C9F5EF2}" srcOrd="0" destOrd="0"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srcRect/>
          <a:stretch>
            <a:fillRect l="22704" t="6873" r="22704" b="6873"/>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no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B26A2758-B536-46AC-AE20-2D1C416410AF}" srcId="{C4A18F04-8465-4A83-914F-4A7B135D0C3F}" destId="{845C6A2F-02F1-4212-8450-8F6352476350}" srcOrd="0" destOrd="0" parTransId="{15FA66C3-D962-481F-83AA-456253215DFB}" sibTransId="{CF81A6BC-E135-43B7-97BF-0EF9BBA11246}"/>
    <dgm:cxn modelId="{B0F8E65E-8BC8-447C-B141-58A3F7317AF9}" type="presOf" srcId="{698589B5-C5F8-40DA-B31C-C31B0111C986}" destId="{D92B4BBC-CA67-4077-B8EB-A36AC6C97223}" srcOrd="0" destOrd="3" presId="urn:microsoft.com/office/officeart/2005/8/layout/hList6"/>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srcRect/>
          <a:stretch>
            <a:fillRect l="22704" t="6873" r="22704" b="687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Machine Learning</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22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1524050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4/11/22</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4/11/22</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4/11/22</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4/11/22</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4/11/22</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4/11/22</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4/11/22</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4/11/22</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4/11/22</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4/11/22</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4/11/22</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4/11/22</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8489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4/11/22</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Azure/mmlspark"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hyperlink" Target="https://docs.microsoft.com/en-us/azure/azure-resource-manager/templates/overview" TargetMode="External"/><Relationship Id="rId3" Type="http://schemas.openxmlformats.org/officeDocument/2006/relationships/image" Target="../media/image56.svg"/><Relationship Id="rId7" Type="http://schemas.openxmlformats.org/officeDocument/2006/relationships/hyperlink" Target="https://docs.microsoft.com/en-us/azure/azure-resource-manager/bicep/overview?tabs=bicep" TargetMode="External"/><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jpe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hyperlink" Target="https://registry.terraform.io/providers/hashicorp/azurerm/latest/doc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svg"/><Relationship Id="rId7" Type="http://schemas.openxmlformats.org/officeDocument/2006/relationships/diagramColors" Target="../diagrams/colors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DF0952F8-964F-4AA0-9F75-BF3CEEAA4A78}"/>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Tree>
    <p:extLst>
      <p:ext uri="{BB962C8B-B14F-4D97-AF65-F5344CB8AC3E}">
        <p14:creationId xmlns:p14="http://schemas.microsoft.com/office/powerpoint/2010/main" val="604162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a:t>Containerization  </a:t>
            </a:r>
            <a:r>
              <a:rPr lang="en-US" sz="3400" b="0" dirty="0"/>
              <a:t>and</a:t>
            </a:r>
            <a:r>
              <a:rPr lang="en-US" sz="3400" dirty="0"/>
              <a:t> </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t>Containerization</a:t>
            </a:r>
          </a:p>
          <a:p>
            <a:pPr lvl="1">
              <a:spcBef>
                <a:spcPts val="0"/>
              </a:spcBef>
            </a:pPr>
            <a:r>
              <a:rPr lang="en-US" dirty="0"/>
              <a:t>Kubernetes and Docker</a:t>
            </a:r>
          </a:p>
          <a:p>
            <a:pPr lvl="1">
              <a:spcBef>
                <a:spcPts val="0"/>
              </a:spcBef>
            </a:pPr>
            <a:r>
              <a:rPr lang="en-US" dirty="0"/>
              <a:t>AKS and ACI</a:t>
            </a:r>
          </a:p>
          <a:p>
            <a:pPr lvl="1">
              <a:spcBef>
                <a:spcPts val="0"/>
              </a:spcBef>
            </a:pPr>
            <a:r>
              <a:rPr lang="en-US" dirty="0"/>
              <a:t>Function Apps</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APIs</a:t>
            </a:r>
          </a:p>
        </p:txBody>
      </p:sp>
    </p:spTree>
    <p:extLst>
      <p:ext uri="{BB962C8B-B14F-4D97-AF65-F5344CB8AC3E}">
        <p14:creationId xmlns:p14="http://schemas.microsoft.com/office/powerpoint/2010/main" val="2803316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Operationalization</a:t>
            </a:r>
          </a:p>
        </p:txBody>
      </p:sp>
    </p:spTree>
    <p:extLst>
      <p:ext uri="{BB962C8B-B14F-4D97-AF65-F5344CB8AC3E}">
        <p14:creationId xmlns:p14="http://schemas.microsoft.com/office/powerpoint/2010/main" val="3797945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164196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Deployment with Azure Machine Learning</a:t>
            </a: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3"/>
          <a:srcRect l="-28404" t="-28404" r="-28404" b="-28404"/>
          <a:stretch/>
        </p:blipFill>
        <p:spPr>
          <a:xfrm>
            <a:off x="3576638" y="1570038"/>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Custom Deployment with Function Apps (or other services)</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4"/>
          <a:srcRect l="-21465" t="-15743" r="-21465" b="-15743"/>
          <a:stretch/>
        </p:blipFill>
        <p:spPr>
          <a:xfrm>
            <a:off x="525387" y="1476974"/>
            <a:ext cx="2002506" cy="2002506"/>
          </a:xfrm>
          <a:ln>
            <a:solidFill>
              <a:schemeClr val="accent1"/>
            </a:solidFill>
          </a:ln>
        </p:spPr>
      </p:pic>
      <p:pic>
        <p:nvPicPr>
          <p:cNvPr id="12" name="Picture Placeholder 19">
            <a:extLst>
              <a:ext uri="{FF2B5EF4-FFF2-40B4-BE49-F238E27FC236}">
                <a16:creationId xmlns:a16="http://schemas.microsoft.com/office/drawing/2014/main" id="{4E709944-CE68-4627-83BE-32FA15771AA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9075" t="-19075" r="-19075" b="-19075"/>
          <a:stretch/>
        </p:blipFill>
        <p:spPr>
          <a:xfrm>
            <a:off x="6613857" y="1456943"/>
            <a:ext cx="2002506" cy="2002506"/>
          </a:xfrm>
          <a:prstGeom prst="ellipse">
            <a:avLst/>
          </a:prstGeom>
          <a:noFill/>
          <a:ln w="50800">
            <a:solidFill>
              <a:schemeClr val="accent1"/>
            </a:solidFill>
          </a:ln>
        </p:spPr>
      </p:pic>
    </p:spTree>
    <p:extLst>
      <p:ext uri="{BB962C8B-B14F-4D97-AF65-F5344CB8AC3E}">
        <p14:creationId xmlns:p14="http://schemas.microsoft.com/office/powerpoint/2010/main" val="4106911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a:blip r:embed="rId2"/>
          <a:srcRect t="275" b="275"/>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a:blip r:embed="rId2"/>
          <a:srcRect t="275" b="275"/>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675930" y="2573047"/>
            <a:ext cx="1064128" cy="959400"/>
          </a:xfrm>
          <a:prstGeom prst="rect">
            <a:avLst/>
          </a:prstGeom>
        </p:spPr>
      </p:pic>
    </p:spTree>
    <p:extLst>
      <p:ext uri="{BB962C8B-B14F-4D97-AF65-F5344CB8AC3E}">
        <p14:creationId xmlns:p14="http://schemas.microsoft.com/office/powerpoint/2010/main" val="3809283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2804493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2368731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54866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3700655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2916744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109125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2"/>
              </a:rPr>
              <a:t>https://github.com/Azure/mmlspark</a:t>
            </a:r>
            <a:endParaRPr lang="en-US" sz="825" dirty="0"/>
          </a:p>
        </p:txBody>
      </p:sp>
      <p:pic>
        <p:nvPicPr>
          <p:cNvPr id="5" name="Picture 4">
            <a:extLst>
              <a:ext uri="{FF2B5EF4-FFF2-40B4-BE49-F238E27FC236}">
                <a16:creationId xmlns:a16="http://schemas.microsoft.com/office/drawing/2014/main" id="{3424B7AA-AD24-4F16-A61C-8656C8F93BCB}"/>
              </a:ext>
            </a:extLst>
          </p:cNvPr>
          <p:cNvPicPr>
            <a:picLocks noChangeAspect="1"/>
          </p:cNvPicPr>
          <p:nvPr/>
        </p:nvPicPr>
        <p:blipFill>
          <a:blip r:embed="rId3"/>
          <a:stretch>
            <a:fillRect/>
          </a:stretch>
        </p:blipFill>
        <p:spPr>
          <a:xfrm>
            <a:off x="2378654" y="895662"/>
            <a:ext cx="4377263" cy="4049811"/>
          </a:xfrm>
          <a:prstGeom prst="rect">
            <a:avLst/>
          </a:prstGeom>
        </p:spPr>
      </p:pic>
    </p:spTree>
    <p:extLst>
      <p:ext uri="{BB962C8B-B14F-4D97-AF65-F5344CB8AC3E}">
        <p14:creationId xmlns:p14="http://schemas.microsoft.com/office/powerpoint/2010/main" val="2695074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fontScale="90000"/>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858378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6C84-5204-4312-B8C8-420752092DC2}"/>
              </a:ext>
            </a:extLst>
          </p:cNvPr>
          <p:cNvSpPr>
            <a:spLocks noGrp="1"/>
          </p:cNvSpPr>
          <p:nvPr>
            <p:ph type="title"/>
          </p:nvPr>
        </p:nvSpPr>
        <p:spPr>
          <a:xfrm>
            <a:off x="254524" y="25870"/>
            <a:ext cx="8625525" cy="402302"/>
          </a:xfrm>
        </p:spPr>
        <p:txBody>
          <a:bodyPr>
            <a:normAutofit fontScale="90000"/>
          </a:bodyPr>
          <a:lstStyle/>
          <a:p>
            <a:r>
              <a:rPr lang="en-US" dirty="0">
                <a:solidFill>
                  <a:schemeClr val="bg2"/>
                </a:solidFill>
              </a:rPr>
              <a:t>Containerized Deployment in AMLS </a:t>
            </a:r>
          </a:p>
        </p:txBody>
      </p:sp>
      <p:pic>
        <p:nvPicPr>
          <p:cNvPr id="3" name="Picture 2">
            <a:extLst>
              <a:ext uri="{FF2B5EF4-FFF2-40B4-BE49-F238E27FC236}">
                <a16:creationId xmlns:a16="http://schemas.microsoft.com/office/drawing/2014/main" id="{34AAE59E-025F-49A3-9431-54A1319A4A52}"/>
              </a:ext>
            </a:extLst>
          </p:cNvPr>
          <p:cNvPicPr>
            <a:picLocks noChangeAspect="1"/>
          </p:cNvPicPr>
          <p:nvPr/>
        </p:nvPicPr>
        <p:blipFill rotWithShape="1">
          <a:blip r:embed="rId2"/>
          <a:srcRect t="7015"/>
          <a:stretch/>
        </p:blipFill>
        <p:spPr>
          <a:xfrm>
            <a:off x="0" y="537936"/>
            <a:ext cx="9144000" cy="4605564"/>
          </a:xfrm>
          <a:prstGeom prst="rect">
            <a:avLst/>
          </a:prstGeom>
        </p:spPr>
      </p:pic>
    </p:spTree>
    <p:extLst>
      <p:ext uri="{BB962C8B-B14F-4D97-AF65-F5344CB8AC3E}">
        <p14:creationId xmlns:p14="http://schemas.microsoft.com/office/powerpoint/2010/main" val="487908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113654"/>
            <a:ext cx="8625525" cy="793512"/>
          </a:xfrm>
        </p:spPr>
        <p:txBody>
          <a:bodyPr>
            <a:normAutofit/>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extLst>
              <p:ext uri="{D42A27DB-BD31-4B8C-83A1-F6EECF244321}">
                <p14:modId xmlns:p14="http://schemas.microsoft.com/office/powerpoint/2010/main" val="1107188709"/>
              </p:ext>
            </p:extLst>
          </p:nvPr>
        </p:nvGraphicFramePr>
        <p:xfrm>
          <a:off x="416207" y="795814"/>
          <a:ext cx="8311588" cy="4346098"/>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p>
                      <a:pPr marL="285750" lvl="0" indent="-285750">
                        <a:buFont typeface="Arial" panose="020B0604020202020204" pitchFamily="34" charset="0"/>
                        <a:buChar char="•"/>
                      </a:pPr>
                      <a:endParaRPr lang="en-US" sz="1100" dirty="0"/>
                    </a:p>
                    <a:p>
                      <a:pPr marL="0" lvl="0" indent="0">
                        <a:buFont typeface="Arial" panose="020B0604020202020204" pitchFamily="34" charset="0"/>
                        <a:buNone/>
                      </a:pPr>
                      <a:r>
                        <a:rPr lang="en-US" sz="1100" dirty="0"/>
                        <a:t>In </a:t>
                      </a:r>
                      <a:r>
                        <a:rPr lang="en-US" sz="1100" dirty="0" err="1"/>
                        <a:t>Synpase</a:t>
                      </a:r>
                      <a:r>
                        <a:rPr lang="en-US" sz="1100" dirty="0"/>
                        <a:t>?</a:t>
                      </a:r>
                    </a:p>
                    <a:p>
                      <a:pPr marL="171450" lvl="0" indent="-171450">
                        <a:buFont typeface="Arial" panose="020B0604020202020204" pitchFamily="34" charset="0"/>
                        <a:buChar char="•"/>
                      </a:pPr>
                      <a:r>
                        <a:rPr lang="en-US" sz="1100" dirty="0"/>
                        <a:t>Score as part of a query using a Spark Pool</a:t>
                      </a:r>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a:t>
                      </a:r>
                      <a:r>
                        <a:rPr lang="en-US" sz="1100" dirty="0" err="1"/>
                        <a:t>Keras</a:t>
                      </a:r>
                      <a:r>
                        <a:rPr lang="en-US" sz="1100" dirty="0"/>
                        <a:t>, </a:t>
                      </a:r>
                      <a:r>
                        <a:rPr lang="en-US" sz="1100" dirty="0" err="1"/>
                        <a:t>Pytorch</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dirty="0"/>
                        <a:t>FPGAs</a:t>
                      </a:r>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Function as an API</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custom deployment with Functions)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*R SDK for AMLS Once Updated?</a:t>
                      </a: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3428751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68FE-C586-4BBF-8FC4-3FB444BD0DD3}"/>
              </a:ext>
            </a:extLst>
          </p:cNvPr>
          <p:cNvSpPr>
            <a:spLocks noGrp="1"/>
          </p:cNvSpPr>
          <p:nvPr>
            <p:ph type="title"/>
          </p:nvPr>
        </p:nvSpPr>
        <p:spPr/>
        <p:txBody>
          <a:bodyPr/>
          <a:lstStyle/>
          <a:p>
            <a:r>
              <a:rPr lang="en-US" dirty="0"/>
              <a:t>Deploying Azure Resources</a:t>
            </a:r>
          </a:p>
        </p:txBody>
      </p:sp>
      <p:sp>
        <p:nvSpPr>
          <p:cNvPr id="3" name="Subtitle 2">
            <a:extLst>
              <a:ext uri="{FF2B5EF4-FFF2-40B4-BE49-F238E27FC236}">
                <a16:creationId xmlns:a16="http://schemas.microsoft.com/office/drawing/2014/main" id="{6226D9F0-C8A6-4321-8F4C-6823AB798054}"/>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943823B2-C9D2-4B65-AF6E-6BE38C51F14D}"/>
              </a:ext>
            </a:extLst>
          </p:cNvPr>
          <p:cNvSpPr>
            <a:spLocks noGrp="1"/>
          </p:cNvSpPr>
          <p:nvPr>
            <p:ph type="body" idx="2"/>
          </p:nvPr>
        </p:nvSpPr>
        <p:spPr/>
        <p:txBody>
          <a:bodyPr/>
          <a:lstStyle/>
          <a:p>
            <a:endParaRPr lang="en-US" dirty="0"/>
          </a:p>
          <a:p>
            <a:r>
              <a:rPr lang="en-US" dirty="0"/>
              <a:t>Infrastructure as Code</a:t>
            </a:r>
          </a:p>
          <a:p>
            <a:pPr lvl="1"/>
            <a:r>
              <a:rPr lang="en-US" dirty="0"/>
              <a:t>ARMs and Biceps</a:t>
            </a:r>
          </a:p>
          <a:p>
            <a:pPr lvl="1"/>
            <a:r>
              <a:rPr lang="en-US" dirty="0"/>
              <a:t>Terraform</a:t>
            </a:r>
          </a:p>
          <a:p>
            <a:endParaRPr lang="en-US" dirty="0"/>
          </a:p>
          <a:p>
            <a:r>
              <a:rPr lang="en-US" dirty="0"/>
              <a:t>GitHub Actions / DevOps Build Pipelines</a:t>
            </a:r>
          </a:p>
          <a:p>
            <a:pPr marL="596900" lvl="1" indent="0">
              <a:buNone/>
            </a:pPr>
            <a:endParaRPr lang="en-US" dirty="0"/>
          </a:p>
        </p:txBody>
      </p:sp>
    </p:spTree>
    <p:extLst>
      <p:ext uri="{BB962C8B-B14F-4D97-AF65-F5344CB8AC3E}">
        <p14:creationId xmlns:p14="http://schemas.microsoft.com/office/powerpoint/2010/main" val="4011224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0F5BC-83C7-47FC-AD63-85842448CED4}"/>
              </a:ext>
            </a:extLst>
          </p:cNvPr>
          <p:cNvSpPr>
            <a:spLocks noGrp="1"/>
          </p:cNvSpPr>
          <p:nvPr>
            <p:ph type="title"/>
          </p:nvPr>
        </p:nvSpPr>
        <p:spPr/>
        <p:txBody>
          <a:bodyPr/>
          <a:lstStyle/>
          <a:p>
            <a:r>
              <a:rPr lang="en-US" dirty="0"/>
              <a:t>Deployment is </a:t>
            </a:r>
            <a:r>
              <a:rPr lang="en-US" strike="sngStrike" dirty="0"/>
              <a:t>Easy</a:t>
            </a:r>
            <a:r>
              <a:rPr lang="en-US" dirty="0"/>
              <a:t> Necessary</a:t>
            </a:r>
          </a:p>
        </p:txBody>
      </p:sp>
      <p:sp>
        <p:nvSpPr>
          <p:cNvPr id="3" name="Text Placeholder 2">
            <a:extLst>
              <a:ext uri="{FF2B5EF4-FFF2-40B4-BE49-F238E27FC236}">
                <a16:creationId xmlns:a16="http://schemas.microsoft.com/office/drawing/2014/main" id="{F46FF38A-21B7-4E9B-9B2B-04E1999C21FB}"/>
              </a:ext>
            </a:extLst>
          </p:cNvPr>
          <p:cNvSpPr>
            <a:spLocks noGrp="1"/>
          </p:cNvSpPr>
          <p:nvPr>
            <p:ph type="body" idx="1"/>
          </p:nvPr>
        </p:nvSpPr>
        <p:spPr>
          <a:xfrm>
            <a:off x="2484894" y="1421861"/>
            <a:ext cx="4991256" cy="3002400"/>
          </a:xfrm>
        </p:spPr>
        <p:txBody>
          <a:bodyPr/>
          <a:lstStyle/>
          <a:p>
            <a:r>
              <a:rPr lang="en-US" dirty="0"/>
              <a:t>“Infrastructure as Code” – The ability to deploy all your services in the cloud from code rather than manually.</a:t>
            </a:r>
          </a:p>
          <a:p>
            <a:endParaRPr lang="en-US" dirty="0"/>
          </a:p>
          <a:p>
            <a:r>
              <a:rPr lang="en-US" dirty="0"/>
              <a:t>Important for:</a:t>
            </a:r>
          </a:p>
          <a:p>
            <a:pPr lvl="1"/>
            <a:r>
              <a:rPr lang="en-US" dirty="0"/>
              <a:t>IT management of resources</a:t>
            </a:r>
          </a:p>
          <a:p>
            <a:pPr lvl="1"/>
            <a:r>
              <a:rPr lang="en-US" dirty="0"/>
              <a:t>Geo-replication / Global availability and scale</a:t>
            </a:r>
          </a:p>
          <a:p>
            <a:pPr lvl="1"/>
            <a:r>
              <a:rPr lang="en-US" dirty="0"/>
              <a:t>Security</a:t>
            </a:r>
          </a:p>
        </p:txBody>
      </p:sp>
    </p:spTree>
    <p:extLst>
      <p:ext uri="{BB962C8B-B14F-4D97-AF65-F5344CB8AC3E}">
        <p14:creationId xmlns:p14="http://schemas.microsoft.com/office/powerpoint/2010/main" val="966686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534AD-48A7-494C-B382-B398F5A2790D}"/>
              </a:ext>
            </a:extLst>
          </p:cNvPr>
          <p:cNvSpPr>
            <a:spLocks noGrp="1"/>
          </p:cNvSpPr>
          <p:nvPr>
            <p:ph type="title"/>
          </p:nvPr>
        </p:nvSpPr>
        <p:spPr/>
        <p:txBody>
          <a:bodyPr/>
          <a:lstStyle/>
          <a:p>
            <a:r>
              <a:rPr lang="en-US" dirty="0"/>
              <a:t>Infrastructure as Code Options</a:t>
            </a:r>
          </a:p>
        </p:txBody>
      </p:sp>
      <p:pic>
        <p:nvPicPr>
          <p:cNvPr id="10" name="Graphic 9">
            <a:extLst>
              <a:ext uri="{FF2B5EF4-FFF2-40B4-BE49-F238E27FC236}">
                <a16:creationId xmlns:a16="http://schemas.microsoft.com/office/drawing/2014/main" id="{573DCC71-0CC0-48A0-BFAB-F877474A6C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6282" y="1657350"/>
            <a:ext cx="914400" cy="914400"/>
          </a:xfrm>
          <a:prstGeom prst="rect">
            <a:avLst/>
          </a:prstGeom>
        </p:spPr>
      </p:pic>
      <p:pic>
        <p:nvPicPr>
          <p:cNvPr id="12" name="Graphic 11" descr="Muscular arm with solid fill">
            <a:extLst>
              <a:ext uri="{FF2B5EF4-FFF2-40B4-BE49-F238E27FC236}">
                <a16:creationId xmlns:a16="http://schemas.microsoft.com/office/drawing/2014/main" id="{93BC2786-5F73-43AC-9157-2692036155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1657350"/>
            <a:ext cx="914400" cy="914400"/>
          </a:xfrm>
          <a:prstGeom prst="rect">
            <a:avLst/>
          </a:prstGeom>
        </p:spPr>
      </p:pic>
      <p:pic>
        <p:nvPicPr>
          <p:cNvPr id="1026" name="Picture 2" descr="Terraform-icon | Brands TA - TH">
            <a:extLst>
              <a:ext uri="{FF2B5EF4-FFF2-40B4-BE49-F238E27FC236}">
                <a16:creationId xmlns:a16="http://schemas.microsoft.com/office/drawing/2014/main" id="{FB425ACF-59C2-4FBE-A51B-E5E2E77ACA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3318" y="165735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F56BDF9-1B78-4314-BCDD-F302EA48D084}"/>
              </a:ext>
            </a:extLst>
          </p:cNvPr>
          <p:cNvSpPr txBox="1"/>
          <p:nvPr/>
        </p:nvSpPr>
        <p:spPr>
          <a:xfrm>
            <a:off x="1099146" y="2686373"/>
            <a:ext cx="1468672" cy="307777"/>
          </a:xfrm>
          <a:prstGeom prst="rect">
            <a:avLst/>
          </a:prstGeom>
          <a:noFill/>
        </p:spPr>
        <p:txBody>
          <a:bodyPr wrap="none" rtlCol="0">
            <a:spAutoFit/>
          </a:bodyPr>
          <a:lstStyle/>
          <a:p>
            <a:pPr algn="ctr"/>
            <a:r>
              <a:rPr lang="en-US" dirty="0"/>
              <a:t>ARM Templates</a:t>
            </a:r>
          </a:p>
        </p:txBody>
      </p:sp>
      <p:sp>
        <p:nvSpPr>
          <p:cNvPr id="15" name="TextBox 14">
            <a:extLst>
              <a:ext uri="{FF2B5EF4-FFF2-40B4-BE49-F238E27FC236}">
                <a16:creationId xmlns:a16="http://schemas.microsoft.com/office/drawing/2014/main" id="{2D1F500A-9A9D-4B0E-8524-D19EF4588CD0}"/>
              </a:ext>
            </a:extLst>
          </p:cNvPr>
          <p:cNvSpPr txBox="1"/>
          <p:nvPr/>
        </p:nvSpPr>
        <p:spPr>
          <a:xfrm>
            <a:off x="3832857" y="2684884"/>
            <a:ext cx="1478290" cy="307777"/>
          </a:xfrm>
          <a:prstGeom prst="rect">
            <a:avLst/>
          </a:prstGeom>
          <a:noFill/>
        </p:spPr>
        <p:txBody>
          <a:bodyPr wrap="none" rtlCol="0">
            <a:spAutoFit/>
          </a:bodyPr>
          <a:lstStyle/>
          <a:p>
            <a:pPr algn="ctr"/>
            <a:r>
              <a:rPr lang="en-US" dirty="0"/>
              <a:t>Bicep Language</a:t>
            </a:r>
          </a:p>
        </p:txBody>
      </p:sp>
      <p:sp>
        <p:nvSpPr>
          <p:cNvPr id="16" name="TextBox 15">
            <a:extLst>
              <a:ext uri="{FF2B5EF4-FFF2-40B4-BE49-F238E27FC236}">
                <a16:creationId xmlns:a16="http://schemas.microsoft.com/office/drawing/2014/main" id="{07214465-19AE-4299-BF70-9C6482BA1DC4}"/>
              </a:ext>
            </a:extLst>
          </p:cNvPr>
          <p:cNvSpPr txBox="1"/>
          <p:nvPr/>
        </p:nvSpPr>
        <p:spPr>
          <a:xfrm>
            <a:off x="6821441" y="2688214"/>
            <a:ext cx="968535" cy="307777"/>
          </a:xfrm>
          <a:prstGeom prst="rect">
            <a:avLst/>
          </a:prstGeom>
          <a:noFill/>
        </p:spPr>
        <p:txBody>
          <a:bodyPr wrap="none" rtlCol="0">
            <a:spAutoFit/>
          </a:bodyPr>
          <a:lstStyle/>
          <a:p>
            <a:pPr algn="ctr"/>
            <a:r>
              <a:rPr lang="en-US" dirty="0"/>
              <a:t>Terraform</a:t>
            </a:r>
          </a:p>
        </p:txBody>
      </p:sp>
      <p:sp>
        <p:nvSpPr>
          <p:cNvPr id="14" name="TextBox 13">
            <a:extLst>
              <a:ext uri="{FF2B5EF4-FFF2-40B4-BE49-F238E27FC236}">
                <a16:creationId xmlns:a16="http://schemas.microsoft.com/office/drawing/2014/main" id="{5DFFC8E5-F55B-4822-AFE1-3560AA2647FA}"/>
              </a:ext>
            </a:extLst>
          </p:cNvPr>
          <p:cNvSpPr txBox="1"/>
          <p:nvPr/>
        </p:nvSpPr>
        <p:spPr>
          <a:xfrm>
            <a:off x="783354" y="3254644"/>
            <a:ext cx="2100255" cy="769441"/>
          </a:xfrm>
          <a:prstGeom prst="rect">
            <a:avLst/>
          </a:prstGeom>
          <a:noFill/>
        </p:spPr>
        <p:txBody>
          <a:bodyPr wrap="none" rtlCol="0">
            <a:spAutoFit/>
          </a:bodyPr>
          <a:lstStyle/>
          <a:p>
            <a:r>
              <a:rPr lang="en-US" sz="1100" dirty="0"/>
              <a:t>Pro: Azure can generate them.</a:t>
            </a:r>
          </a:p>
          <a:p>
            <a:endParaRPr lang="en-US" sz="1100" dirty="0"/>
          </a:p>
          <a:p>
            <a:r>
              <a:rPr lang="en-US" sz="1100" dirty="0"/>
              <a:t>Con: Difficult to read and edit.</a:t>
            </a:r>
          </a:p>
          <a:p>
            <a:endParaRPr lang="en-US" sz="1100" dirty="0"/>
          </a:p>
        </p:txBody>
      </p:sp>
      <p:sp>
        <p:nvSpPr>
          <p:cNvPr id="18" name="TextBox 17">
            <a:extLst>
              <a:ext uri="{FF2B5EF4-FFF2-40B4-BE49-F238E27FC236}">
                <a16:creationId xmlns:a16="http://schemas.microsoft.com/office/drawing/2014/main" id="{F9306D03-D510-458B-893B-7642C24ADA83}"/>
              </a:ext>
            </a:extLst>
          </p:cNvPr>
          <p:cNvSpPr txBox="1"/>
          <p:nvPr/>
        </p:nvSpPr>
        <p:spPr>
          <a:xfrm>
            <a:off x="3347145" y="3244311"/>
            <a:ext cx="2449710" cy="769441"/>
          </a:xfrm>
          <a:prstGeom prst="rect">
            <a:avLst/>
          </a:prstGeom>
          <a:noFill/>
        </p:spPr>
        <p:txBody>
          <a:bodyPr wrap="none" rtlCol="0">
            <a:spAutoFit/>
          </a:bodyPr>
          <a:lstStyle/>
          <a:p>
            <a:r>
              <a:rPr lang="en-US" sz="1100"/>
              <a:t>Pro: From Microsoft. Easy to read.</a:t>
            </a:r>
          </a:p>
          <a:p>
            <a:endParaRPr lang="en-US" sz="1100"/>
          </a:p>
          <a:p>
            <a:r>
              <a:rPr lang="en-US" sz="1100"/>
              <a:t>Con: Lacking in examples and docs.</a:t>
            </a:r>
          </a:p>
          <a:p>
            <a:endParaRPr lang="en-US" sz="1100" dirty="0"/>
          </a:p>
        </p:txBody>
      </p:sp>
      <p:sp>
        <p:nvSpPr>
          <p:cNvPr id="19" name="TextBox 18">
            <a:extLst>
              <a:ext uri="{FF2B5EF4-FFF2-40B4-BE49-F238E27FC236}">
                <a16:creationId xmlns:a16="http://schemas.microsoft.com/office/drawing/2014/main" id="{4264FECE-5AE1-4889-85C1-C3DA88B670C0}"/>
              </a:ext>
            </a:extLst>
          </p:cNvPr>
          <p:cNvSpPr txBox="1"/>
          <p:nvPr/>
        </p:nvSpPr>
        <p:spPr>
          <a:xfrm>
            <a:off x="6200235" y="3239144"/>
            <a:ext cx="2268570" cy="769441"/>
          </a:xfrm>
          <a:prstGeom prst="rect">
            <a:avLst/>
          </a:prstGeom>
          <a:noFill/>
        </p:spPr>
        <p:txBody>
          <a:bodyPr wrap="none" rtlCol="0">
            <a:spAutoFit/>
          </a:bodyPr>
          <a:lstStyle/>
          <a:p>
            <a:r>
              <a:rPr lang="en-US" sz="1100" dirty="0"/>
              <a:t>Pro: From </a:t>
            </a:r>
            <a:r>
              <a:rPr lang="en-US" sz="1100" dirty="0" err="1"/>
              <a:t>HashiCorp</a:t>
            </a:r>
            <a:r>
              <a:rPr lang="en-US" sz="1100" dirty="0"/>
              <a:t>. </a:t>
            </a:r>
            <a:r>
              <a:rPr lang="en-US" sz="1100" dirty="0" err="1"/>
              <a:t>Multicloud</a:t>
            </a:r>
            <a:r>
              <a:rPr lang="en-US" sz="1100" dirty="0"/>
              <a:t>.</a:t>
            </a:r>
          </a:p>
          <a:p>
            <a:endParaRPr lang="en-US" sz="1100" dirty="0"/>
          </a:p>
          <a:p>
            <a:r>
              <a:rPr lang="en-US" sz="1100" dirty="0"/>
              <a:t>Con: Proprietary and Pricey</a:t>
            </a:r>
          </a:p>
          <a:p>
            <a:endParaRPr lang="en-US" sz="1100" dirty="0"/>
          </a:p>
        </p:txBody>
      </p:sp>
      <p:sp>
        <p:nvSpPr>
          <p:cNvPr id="21" name="TextBox 20">
            <a:extLst>
              <a:ext uri="{FF2B5EF4-FFF2-40B4-BE49-F238E27FC236}">
                <a16:creationId xmlns:a16="http://schemas.microsoft.com/office/drawing/2014/main" id="{14EA457A-6AC2-4F61-98F9-CA91F349C309}"/>
              </a:ext>
            </a:extLst>
          </p:cNvPr>
          <p:cNvSpPr txBox="1"/>
          <p:nvPr/>
        </p:nvSpPr>
        <p:spPr>
          <a:xfrm>
            <a:off x="3497871" y="3880681"/>
            <a:ext cx="2148258" cy="769441"/>
          </a:xfrm>
          <a:prstGeom prst="rect">
            <a:avLst/>
          </a:prstGeom>
          <a:noFill/>
        </p:spPr>
        <p:txBody>
          <a:bodyPr wrap="square">
            <a:spAutoFit/>
          </a:bodyPr>
          <a:lstStyle/>
          <a:p>
            <a:pPr algn="ctr"/>
            <a:r>
              <a:rPr lang="en-US" sz="1100" dirty="0">
                <a:hlinkClick r:id="rId7"/>
              </a:rPr>
              <a:t>Bicep language for deploying Azure resources - Azure Resource Manager | Microsoft Docs</a:t>
            </a:r>
            <a:endParaRPr lang="en-US" sz="1100" dirty="0"/>
          </a:p>
        </p:txBody>
      </p:sp>
      <p:sp>
        <p:nvSpPr>
          <p:cNvPr id="23" name="TextBox 22">
            <a:extLst>
              <a:ext uri="{FF2B5EF4-FFF2-40B4-BE49-F238E27FC236}">
                <a16:creationId xmlns:a16="http://schemas.microsoft.com/office/drawing/2014/main" id="{E008AECC-D52C-4473-9978-4280DE423700}"/>
              </a:ext>
            </a:extLst>
          </p:cNvPr>
          <p:cNvSpPr txBox="1"/>
          <p:nvPr/>
        </p:nvSpPr>
        <p:spPr>
          <a:xfrm>
            <a:off x="941249" y="3879858"/>
            <a:ext cx="1784464" cy="600164"/>
          </a:xfrm>
          <a:prstGeom prst="rect">
            <a:avLst/>
          </a:prstGeom>
          <a:noFill/>
        </p:spPr>
        <p:txBody>
          <a:bodyPr wrap="square">
            <a:spAutoFit/>
          </a:bodyPr>
          <a:lstStyle/>
          <a:p>
            <a:pPr algn="ctr"/>
            <a:r>
              <a:rPr lang="en-US" sz="1100">
                <a:hlinkClick r:id="rId8"/>
              </a:rPr>
              <a:t>Templates overview - Azure Resource Manager | Microsoft Docs</a:t>
            </a:r>
            <a:endParaRPr lang="en-US" sz="1100" dirty="0"/>
          </a:p>
        </p:txBody>
      </p:sp>
      <p:sp>
        <p:nvSpPr>
          <p:cNvPr id="25" name="TextBox 24">
            <a:extLst>
              <a:ext uri="{FF2B5EF4-FFF2-40B4-BE49-F238E27FC236}">
                <a16:creationId xmlns:a16="http://schemas.microsoft.com/office/drawing/2014/main" id="{957FDE2B-65DB-4246-A992-7504B6017DE4}"/>
              </a:ext>
            </a:extLst>
          </p:cNvPr>
          <p:cNvSpPr txBox="1"/>
          <p:nvPr/>
        </p:nvSpPr>
        <p:spPr>
          <a:xfrm>
            <a:off x="6260391" y="3879858"/>
            <a:ext cx="2148258" cy="600164"/>
          </a:xfrm>
          <a:prstGeom prst="rect">
            <a:avLst/>
          </a:prstGeom>
          <a:noFill/>
        </p:spPr>
        <p:txBody>
          <a:bodyPr wrap="square">
            <a:spAutoFit/>
          </a:bodyPr>
          <a:lstStyle/>
          <a:p>
            <a:pPr algn="ctr"/>
            <a:r>
              <a:rPr lang="en-US" sz="1100" dirty="0">
                <a:hlinkClick r:id="rId9"/>
              </a:rPr>
              <a:t>Docs overview | </a:t>
            </a:r>
            <a:r>
              <a:rPr lang="en-US" sz="1100" dirty="0" err="1">
                <a:hlinkClick r:id="rId9"/>
              </a:rPr>
              <a:t>hashicorp</a:t>
            </a:r>
            <a:r>
              <a:rPr lang="en-US" sz="1100" dirty="0">
                <a:hlinkClick r:id="rId9"/>
              </a:rPr>
              <a:t>/</a:t>
            </a:r>
            <a:r>
              <a:rPr lang="en-US" sz="1100" dirty="0" err="1">
                <a:hlinkClick r:id="rId9"/>
              </a:rPr>
              <a:t>azurerm</a:t>
            </a:r>
            <a:r>
              <a:rPr lang="en-US" sz="1100" dirty="0">
                <a:hlinkClick r:id="rId9"/>
              </a:rPr>
              <a:t> | Terraform Registry</a:t>
            </a:r>
            <a:endParaRPr lang="en-US" sz="1100" dirty="0"/>
          </a:p>
        </p:txBody>
      </p:sp>
    </p:spTree>
    <p:extLst>
      <p:ext uri="{BB962C8B-B14F-4D97-AF65-F5344CB8AC3E}">
        <p14:creationId xmlns:p14="http://schemas.microsoft.com/office/powerpoint/2010/main" val="3818119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80AA63-754A-F741-A200-F69565205A15}"/>
              </a:ext>
            </a:extLst>
          </p:cNvPr>
          <p:cNvSpPr/>
          <p:nvPr/>
        </p:nvSpPr>
        <p:spPr>
          <a:xfrm>
            <a:off x="0" y="0"/>
            <a:ext cx="4790661" cy="5262979"/>
          </a:xfrm>
          <a:prstGeom prst="rect">
            <a:avLst/>
          </a:prstGeom>
          <a:solidFill>
            <a:schemeClr val="tx2"/>
          </a:solidFill>
          <a:ln>
            <a:solidFill>
              <a:schemeClr val="tx1"/>
            </a:solidFill>
          </a:ln>
        </p:spPr>
        <p:txBody>
          <a:bodyPr wrap="square">
            <a:spAutoFit/>
          </a:bodyPr>
          <a:lstStyle/>
          <a:p>
            <a:r>
              <a:rPr lang="en-US" sz="1050" dirty="0">
                <a:latin typeface="Consolas" panose="020B0609020204030204" pitchFamily="49" charset="0"/>
                <a:cs typeface="Consolas" panose="020B0609020204030204" pitchFamily="49" charset="0"/>
              </a:rPr>
              <a:t>{</a:t>
            </a:r>
          </a:p>
          <a:p>
            <a:r>
              <a:rPr lang="en-US" sz="1050" dirty="0">
                <a:latin typeface="Consolas" panose="020B0609020204030204" pitchFamily="49" charset="0"/>
                <a:cs typeface="Consolas" panose="020B0609020204030204" pitchFamily="49" charset="0"/>
              </a:rPr>
              <a:t>  "$schema": "https://</a:t>
            </a:r>
            <a:r>
              <a:rPr lang="en-US" sz="1050" dirty="0" err="1">
                <a:latin typeface="Consolas" panose="020B0609020204030204" pitchFamily="49" charset="0"/>
                <a:cs typeface="Consolas" panose="020B0609020204030204" pitchFamily="49" charset="0"/>
              </a:rPr>
              <a:t>schema.management.azure.com</a:t>
            </a:r>
            <a:r>
              <a:rPr lang="en-US" sz="1050" dirty="0">
                <a:latin typeface="Consolas" panose="020B0609020204030204" pitchFamily="49" charset="0"/>
                <a:cs typeface="Consolas" panose="020B0609020204030204" pitchFamily="49" charset="0"/>
              </a:rPr>
              <a:t>/schemas/2019-04-01/</a:t>
            </a:r>
            <a:r>
              <a:rPr lang="en-US" sz="1050" dirty="0" err="1">
                <a:latin typeface="Consolas" panose="020B0609020204030204" pitchFamily="49" charset="0"/>
                <a:cs typeface="Consolas" panose="020B0609020204030204" pitchFamily="49" charset="0"/>
              </a:rPr>
              <a:t>deploymentTemplate.json</a:t>
            </a:r>
            <a:r>
              <a:rPr lang="en-US" sz="1050" dirty="0">
                <a:latin typeface="Consolas" panose="020B0609020204030204" pitchFamily="49" charset="0"/>
                <a:cs typeface="Consolas" panose="020B0609020204030204" pitchFamily="49" charset="0"/>
              </a:rPr>
              <a:t>#",</a:t>
            </a:r>
          </a:p>
          <a:p>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contentVersion</a:t>
            </a:r>
            <a:r>
              <a:rPr lang="en-US" sz="1050" dirty="0">
                <a:latin typeface="Consolas" panose="020B0609020204030204" pitchFamily="49" charset="0"/>
                <a:cs typeface="Consolas" panose="020B0609020204030204" pitchFamily="49" charset="0"/>
              </a:rPr>
              <a:t>": "1.0.0.0",</a:t>
            </a:r>
          </a:p>
          <a:p>
            <a:r>
              <a:rPr lang="en-US" sz="1050" dirty="0">
                <a:latin typeface="Consolas" panose="020B0609020204030204" pitchFamily="49" charset="0"/>
                <a:cs typeface="Consolas" panose="020B0609020204030204" pitchFamily="49" charset="0"/>
              </a:rPr>
              <a:t>  "parameters": {</a:t>
            </a:r>
          </a:p>
          <a:p>
            <a:r>
              <a:rPr lang="en-US" sz="1050" dirty="0">
                <a:latin typeface="Consolas" panose="020B0609020204030204" pitchFamily="49" charset="0"/>
                <a:cs typeface="Consolas" panose="020B0609020204030204" pitchFamily="49" charset="0"/>
              </a:rPr>
              <a:t>    "location": {</a:t>
            </a:r>
          </a:p>
          <a:p>
            <a:r>
              <a:rPr lang="en-US" sz="1050" dirty="0">
                <a:latin typeface="Consolas" panose="020B0609020204030204" pitchFamily="49" charset="0"/>
                <a:cs typeface="Consolas" panose="020B0609020204030204" pitchFamily="49" charset="0"/>
              </a:rPr>
              <a:t>      "type": "string",</a:t>
            </a:r>
          </a:p>
          <a:p>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defaultValue</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resourceGroup</a:t>
            </a:r>
            <a:r>
              <a:rPr lang="en-US" sz="1050" dirty="0">
                <a:latin typeface="Consolas" panose="020B0609020204030204" pitchFamily="49" charset="0"/>
                <a:cs typeface="Consolas" panose="020B0609020204030204" pitchFamily="49" charset="0"/>
              </a:rPr>
              <a:t>().location]"</a:t>
            </a:r>
          </a:p>
          <a:p>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storageAccountName</a:t>
            </a:r>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"type": "string",</a:t>
            </a:r>
          </a:p>
          <a:p>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defaultValue</a:t>
            </a:r>
            <a:r>
              <a:rPr lang="en-US" sz="1050" dirty="0">
                <a:latin typeface="Consolas" panose="020B0609020204030204" pitchFamily="49" charset="0"/>
                <a:cs typeface="Consolas" panose="020B0609020204030204" pitchFamily="49" charset="0"/>
              </a:rPr>
              <a:t>": "[format(</a:t>
            </a:r>
            <a:r>
              <a:rPr lang="en-US" sz="1050" dirty="0" err="1">
                <a:latin typeface="Consolas" panose="020B0609020204030204" pitchFamily="49" charset="0"/>
                <a:cs typeface="Consolas" panose="020B0609020204030204" pitchFamily="49" charset="0"/>
              </a:rPr>
              <a:t>myStorage</a:t>
            </a:r>
            <a:r>
              <a:rPr lang="en-US" sz="1050" dirty="0">
                <a:latin typeface="Consolas" panose="020B0609020204030204" pitchFamily="49" charset="0"/>
                <a:cs typeface="Consolas" panose="020B0609020204030204" pitchFamily="49" charset="0"/>
              </a:rPr>
              <a:t>{0}', </a:t>
            </a:r>
            <a:r>
              <a:rPr lang="en-US" sz="1050" dirty="0" err="1">
                <a:latin typeface="Consolas" panose="020B0609020204030204" pitchFamily="49" charset="0"/>
                <a:cs typeface="Consolas" panose="020B0609020204030204" pitchFamily="49" charset="0"/>
              </a:rPr>
              <a:t>uniqueString</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resourceGroup</a:t>
            </a:r>
            <a:r>
              <a:rPr lang="en-US" sz="1050" dirty="0">
                <a:latin typeface="Consolas" panose="020B0609020204030204" pitchFamily="49" charset="0"/>
                <a:cs typeface="Consolas" panose="020B0609020204030204" pitchFamily="49" charset="0"/>
              </a:rPr>
              <a:t>().id))]"</a:t>
            </a:r>
          </a:p>
          <a:p>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"resources": [</a:t>
            </a:r>
          </a:p>
          <a:p>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"type": "</a:t>
            </a:r>
            <a:r>
              <a:rPr lang="en-US" sz="1050" dirty="0" err="1">
                <a:latin typeface="Consolas" panose="020B0609020204030204" pitchFamily="49" charset="0"/>
                <a:cs typeface="Consolas" panose="020B0609020204030204" pitchFamily="49" charset="0"/>
              </a:rPr>
              <a:t>Microsoft.Storage</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storageAccounts</a:t>
            </a:r>
            <a:r>
              <a:rPr lang="en-US" sz="1050" dirty="0">
                <a:latin typeface="Consolas" panose="020B0609020204030204" pitchFamily="49" charset="0"/>
                <a:cs typeface="Consolas" panose="020B0609020204030204" pitchFamily="49" charset="0"/>
              </a:rPr>
              <a:t>",</a:t>
            </a:r>
          </a:p>
          <a:p>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apiVersion</a:t>
            </a:r>
            <a:r>
              <a:rPr lang="en-US" sz="1050" dirty="0">
                <a:latin typeface="Consolas" panose="020B0609020204030204" pitchFamily="49" charset="0"/>
                <a:cs typeface="Consolas" panose="020B0609020204030204" pitchFamily="49" charset="0"/>
              </a:rPr>
              <a:t>": "2021-06-01",</a:t>
            </a:r>
          </a:p>
          <a:p>
            <a:r>
              <a:rPr lang="en-US" sz="1050" dirty="0">
                <a:latin typeface="Consolas" panose="020B0609020204030204" pitchFamily="49" charset="0"/>
                <a:cs typeface="Consolas" panose="020B0609020204030204" pitchFamily="49" charset="0"/>
              </a:rPr>
              <a:t>      "name": "[parameters('</a:t>
            </a:r>
            <a:r>
              <a:rPr lang="en-US" sz="1050" dirty="0" err="1">
                <a:latin typeface="Consolas" panose="020B0609020204030204" pitchFamily="49" charset="0"/>
                <a:cs typeface="Consolas" panose="020B0609020204030204" pitchFamily="49" charset="0"/>
              </a:rPr>
              <a:t>storageAccountName</a:t>
            </a:r>
            <a:r>
              <a:rPr lang="en-US" sz="1050" dirty="0">
                <a:latin typeface="Consolas" panose="020B0609020204030204" pitchFamily="49" charset="0"/>
                <a:cs typeface="Consolas" panose="020B0609020204030204" pitchFamily="49" charset="0"/>
              </a:rPr>
              <a:t>')]",</a:t>
            </a:r>
          </a:p>
          <a:p>
            <a:r>
              <a:rPr lang="en-US" sz="1050" dirty="0">
                <a:latin typeface="Consolas" panose="020B0609020204030204" pitchFamily="49" charset="0"/>
                <a:cs typeface="Consolas" panose="020B0609020204030204" pitchFamily="49" charset="0"/>
              </a:rPr>
              <a:t>      "location": "[parameters('location')]",</a:t>
            </a:r>
          </a:p>
          <a:p>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sku</a:t>
            </a:r>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"name": "</a:t>
            </a:r>
            <a:r>
              <a:rPr lang="en-US" sz="1050" dirty="0" err="1">
                <a:latin typeface="Consolas" panose="020B0609020204030204" pitchFamily="49" charset="0"/>
                <a:cs typeface="Consolas" panose="020B0609020204030204" pitchFamily="49" charset="0"/>
              </a:rPr>
              <a:t>Standard_LRS</a:t>
            </a:r>
            <a:r>
              <a:rPr lang="en-US" sz="1050" dirty="0">
                <a:latin typeface="Consolas" panose="020B0609020204030204" pitchFamily="49" charset="0"/>
                <a:cs typeface="Consolas" panose="020B0609020204030204" pitchFamily="49" charset="0"/>
              </a:rPr>
              <a:t>"</a:t>
            </a:r>
          </a:p>
          <a:p>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"kind": "StorageV2",</a:t>
            </a:r>
          </a:p>
          <a:p>
            <a:r>
              <a:rPr lang="en-US" sz="1050" dirty="0">
                <a:latin typeface="Consolas" panose="020B0609020204030204" pitchFamily="49" charset="0"/>
                <a:cs typeface="Consolas" panose="020B0609020204030204" pitchFamily="49" charset="0"/>
              </a:rPr>
              <a:t>      "properties": {</a:t>
            </a:r>
          </a:p>
          <a:p>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accessTier</a:t>
            </a:r>
            <a:r>
              <a:rPr lang="en-US" sz="1050" dirty="0">
                <a:latin typeface="Consolas" panose="020B0609020204030204" pitchFamily="49" charset="0"/>
                <a:cs typeface="Consolas" panose="020B0609020204030204" pitchFamily="49" charset="0"/>
              </a:rPr>
              <a:t>": "Hot"</a:t>
            </a:r>
          </a:p>
          <a:p>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C18D4B4F-5F27-F745-B332-C76E778E4767}"/>
              </a:ext>
            </a:extLst>
          </p:cNvPr>
          <p:cNvSpPr>
            <a:spLocks noGrp="1"/>
          </p:cNvSpPr>
          <p:nvPr>
            <p:ph type="title"/>
          </p:nvPr>
        </p:nvSpPr>
        <p:spPr>
          <a:xfrm>
            <a:off x="4790661" y="6555"/>
            <a:ext cx="4219161" cy="1177396"/>
          </a:xfrm>
          <a:solidFill>
            <a:schemeClr val="bg1"/>
          </a:solidFill>
        </p:spPr>
        <p:txBody>
          <a:bodyPr>
            <a:normAutofit/>
          </a:bodyPr>
          <a:lstStyle/>
          <a:p>
            <a:r>
              <a:rPr lang="en-US" sz="2400" dirty="0" err="1">
                <a:solidFill>
                  <a:schemeClr val="tx1"/>
                </a:solidFill>
              </a:rPr>
              <a:t>IaC</a:t>
            </a:r>
            <a:r>
              <a:rPr lang="en-US" sz="2400" dirty="0">
                <a:solidFill>
                  <a:schemeClr val="tx1"/>
                </a:solidFill>
              </a:rPr>
              <a:t> Language</a:t>
            </a:r>
            <a:br>
              <a:rPr lang="en-US" sz="2400" dirty="0">
                <a:solidFill>
                  <a:schemeClr val="tx1"/>
                </a:solidFill>
              </a:rPr>
            </a:br>
            <a:r>
              <a:rPr lang="en-US" sz="2400" dirty="0">
                <a:solidFill>
                  <a:schemeClr val="tx1"/>
                </a:solidFill>
              </a:rPr>
              <a:t>Learning Curve </a:t>
            </a:r>
          </a:p>
        </p:txBody>
      </p:sp>
      <p:sp>
        <p:nvSpPr>
          <p:cNvPr id="4" name="Rectangle 3">
            <a:extLst>
              <a:ext uri="{FF2B5EF4-FFF2-40B4-BE49-F238E27FC236}">
                <a16:creationId xmlns:a16="http://schemas.microsoft.com/office/drawing/2014/main" id="{97160098-4CF2-154D-91EE-86A158568FFD}"/>
              </a:ext>
            </a:extLst>
          </p:cNvPr>
          <p:cNvSpPr/>
          <p:nvPr/>
        </p:nvSpPr>
        <p:spPr>
          <a:xfrm>
            <a:off x="3945835" y="957289"/>
            <a:ext cx="4929807" cy="2800767"/>
          </a:xfrm>
          <a:prstGeom prst="rect">
            <a:avLst/>
          </a:prstGeom>
          <a:solidFill>
            <a:schemeClr val="accent3">
              <a:lumMod val="40000"/>
              <a:lumOff val="60000"/>
            </a:schemeClr>
          </a:solidFill>
          <a:ln>
            <a:solidFill>
              <a:schemeClr val="accent3">
                <a:lumMod val="50000"/>
              </a:schemeClr>
            </a:solidFill>
          </a:ln>
        </p:spPr>
        <p:txBody>
          <a:bodyPr wrap="square">
            <a:spAutoFit/>
          </a:bodyPr>
          <a:lstStyle/>
          <a:p>
            <a:r>
              <a:rPr lang="en-US" sz="1100" dirty="0">
                <a:latin typeface="Consolas" panose="020B0609020204030204" pitchFamily="49" charset="0"/>
                <a:cs typeface="Consolas" panose="020B0609020204030204" pitchFamily="49" charset="0"/>
              </a:rPr>
              <a:t>param location string = </a:t>
            </a:r>
            <a:r>
              <a:rPr lang="en-US" sz="1100" dirty="0" err="1">
                <a:latin typeface="Consolas" panose="020B0609020204030204" pitchFamily="49" charset="0"/>
                <a:cs typeface="Consolas" panose="020B0609020204030204" pitchFamily="49" charset="0"/>
              </a:rPr>
              <a:t>resourceGroup</a:t>
            </a:r>
            <a:r>
              <a:rPr lang="en-US" sz="1100" dirty="0">
                <a:latin typeface="Consolas" panose="020B0609020204030204" pitchFamily="49" charset="0"/>
                <a:cs typeface="Consolas" panose="020B0609020204030204" pitchFamily="49" charset="0"/>
              </a:rPr>
              <a:t>().location</a:t>
            </a:r>
          </a:p>
          <a:p>
            <a:r>
              <a:rPr lang="en-US" sz="1100" dirty="0">
                <a:latin typeface="Consolas" panose="020B0609020204030204" pitchFamily="49" charset="0"/>
                <a:cs typeface="Consolas" panose="020B0609020204030204" pitchFamily="49" charset="0"/>
              </a:rPr>
              <a:t>param </a:t>
            </a:r>
            <a:r>
              <a:rPr lang="en-US" sz="1100" dirty="0" err="1">
                <a:latin typeface="Consolas" panose="020B0609020204030204" pitchFamily="49" charset="0"/>
                <a:cs typeface="Consolas" panose="020B0609020204030204" pitchFamily="49" charset="0"/>
              </a:rPr>
              <a:t>storageAccountName</a:t>
            </a:r>
            <a:r>
              <a:rPr lang="en-US" sz="1100" dirty="0">
                <a:latin typeface="Consolas" panose="020B0609020204030204" pitchFamily="49" charset="0"/>
                <a:cs typeface="Consolas" panose="020B0609020204030204" pitchFamily="49" charset="0"/>
              </a:rPr>
              <a:t> string = </a:t>
            </a:r>
            <a:r>
              <a:rPr lang="en-US" sz="1100" dirty="0" err="1">
                <a:latin typeface="Consolas" panose="020B0609020204030204" pitchFamily="49" charset="0"/>
                <a:cs typeface="Consolas" panose="020B0609020204030204" pitchFamily="49" charset="0"/>
              </a:rPr>
              <a:t>myStorage</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uniqueString</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resourceGroup</a:t>
            </a:r>
            <a:r>
              <a:rPr lang="en-US" sz="1100" dirty="0">
                <a:latin typeface="Consolas" panose="020B0609020204030204" pitchFamily="49" charset="0"/>
                <a:cs typeface="Consolas" panose="020B0609020204030204" pitchFamily="49" charset="0"/>
              </a:rPr>
              <a:t>().id)}'</a:t>
            </a:r>
          </a:p>
          <a:p>
            <a:endParaRPr lang="en-US" sz="1100" dirty="0">
              <a:latin typeface="Consolas" panose="020B0609020204030204" pitchFamily="49" charset="0"/>
              <a:cs typeface="Consolas" panose="020B0609020204030204" pitchFamily="49" charset="0"/>
            </a:endParaRPr>
          </a:p>
          <a:p>
            <a:r>
              <a:rPr lang="en-US" sz="1100" dirty="0">
                <a:latin typeface="Consolas" panose="020B0609020204030204" pitchFamily="49" charset="0"/>
                <a:cs typeface="Consolas" panose="020B0609020204030204" pitchFamily="49" charset="0"/>
              </a:rPr>
              <a:t>resource </a:t>
            </a:r>
            <a:r>
              <a:rPr lang="en-US" sz="1100" dirty="0" err="1">
                <a:latin typeface="Consolas" panose="020B0609020204030204" pitchFamily="49" charset="0"/>
                <a:cs typeface="Consolas" panose="020B0609020204030204" pitchFamily="49" charset="0"/>
              </a:rPr>
              <a:t>storageAccount</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Microsoft.Storage</a:t>
            </a:r>
            <a:r>
              <a:rPr lang="en-US" sz="1100" dirty="0">
                <a:latin typeface="Consolas" panose="020B0609020204030204" pitchFamily="49" charset="0"/>
                <a:cs typeface="Consolas" panose="020B0609020204030204" pitchFamily="49" charset="0"/>
              </a:rPr>
              <a:t>/storageAccounts@2021-06-01' = {</a:t>
            </a:r>
          </a:p>
          <a:p>
            <a:r>
              <a:rPr lang="en-US" sz="1100" dirty="0">
                <a:latin typeface="Consolas" panose="020B0609020204030204" pitchFamily="49" charset="0"/>
                <a:cs typeface="Consolas" panose="020B0609020204030204" pitchFamily="49" charset="0"/>
              </a:rPr>
              <a:t>  name: </a:t>
            </a:r>
            <a:r>
              <a:rPr lang="en-US" sz="1100" dirty="0" err="1">
                <a:latin typeface="Consolas" panose="020B0609020204030204" pitchFamily="49" charset="0"/>
                <a:cs typeface="Consolas" panose="020B0609020204030204" pitchFamily="49" charset="0"/>
              </a:rPr>
              <a:t>storageAccountName</a:t>
            </a:r>
            <a:endParaRPr lang="en-US" sz="1100" dirty="0">
              <a:latin typeface="Consolas" panose="020B0609020204030204" pitchFamily="49" charset="0"/>
              <a:cs typeface="Consolas" panose="020B0609020204030204" pitchFamily="49" charset="0"/>
            </a:endParaRPr>
          </a:p>
          <a:p>
            <a:r>
              <a:rPr lang="en-US" sz="1100" dirty="0">
                <a:latin typeface="Consolas" panose="020B0609020204030204" pitchFamily="49" charset="0"/>
                <a:cs typeface="Consolas" panose="020B0609020204030204" pitchFamily="49" charset="0"/>
              </a:rPr>
              <a:t>  location: location</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sku</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name: '</a:t>
            </a:r>
            <a:r>
              <a:rPr lang="en-US" sz="1100" dirty="0" err="1">
                <a:latin typeface="Consolas" panose="020B0609020204030204" pitchFamily="49" charset="0"/>
                <a:cs typeface="Consolas" panose="020B0609020204030204" pitchFamily="49" charset="0"/>
              </a:rPr>
              <a:t>Standard_LRS</a:t>
            </a:r>
            <a:r>
              <a:rPr lang="en-US" sz="1100" dirty="0">
                <a:latin typeface="Consolas" panose="020B0609020204030204" pitchFamily="49" charset="0"/>
                <a:cs typeface="Consolas" panose="020B0609020204030204" pitchFamily="49" charset="0"/>
              </a:rPr>
              <a:t>'</a:t>
            </a:r>
          </a:p>
          <a:p>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kind: 'StorageV2'</a:t>
            </a:r>
          </a:p>
          <a:p>
            <a:r>
              <a:rPr lang="en-US" sz="1100" dirty="0">
                <a:latin typeface="Consolas" panose="020B0609020204030204" pitchFamily="49" charset="0"/>
                <a:cs typeface="Consolas" panose="020B0609020204030204" pitchFamily="49" charset="0"/>
              </a:rPr>
              <a:t>  properties: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accessTier</a:t>
            </a:r>
            <a:r>
              <a:rPr lang="en-US" sz="1100" dirty="0">
                <a:latin typeface="Consolas" panose="020B0609020204030204" pitchFamily="49" charset="0"/>
                <a:cs typeface="Consolas" panose="020B0609020204030204" pitchFamily="49" charset="0"/>
              </a:rPr>
              <a:t>: 'Hot'</a:t>
            </a:r>
          </a:p>
          <a:p>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a:t>
            </a:r>
          </a:p>
        </p:txBody>
      </p:sp>
      <p:sp>
        <p:nvSpPr>
          <p:cNvPr id="5" name="Rectangle 4">
            <a:extLst>
              <a:ext uri="{FF2B5EF4-FFF2-40B4-BE49-F238E27FC236}">
                <a16:creationId xmlns:a16="http://schemas.microsoft.com/office/drawing/2014/main" id="{6946E68C-4149-1D4D-A7CD-DFDCE2D1F6A2}"/>
              </a:ext>
            </a:extLst>
          </p:cNvPr>
          <p:cNvSpPr/>
          <p:nvPr/>
        </p:nvSpPr>
        <p:spPr>
          <a:xfrm>
            <a:off x="4477578" y="3561184"/>
            <a:ext cx="4572000" cy="1492716"/>
          </a:xfrm>
          <a:prstGeom prst="rect">
            <a:avLst/>
          </a:prstGeom>
          <a:solidFill>
            <a:srgbClr val="C89FEB"/>
          </a:solidFill>
          <a:ln>
            <a:solidFill>
              <a:srgbClr val="7030A0"/>
            </a:solidFill>
          </a:ln>
        </p:spPr>
        <p:txBody>
          <a:bodyPr>
            <a:spAutoFit/>
          </a:bodyPr>
          <a:lstStyle/>
          <a:p>
            <a:r>
              <a:rPr lang="en-US" sz="1100" dirty="0">
                <a:latin typeface="Consolas" panose="020B0609020204030204" pitchFamily="49" charset="0"/>
                <a:cs typeface="Consolas" panose="020B0609020204030204" pitchFamily="49" charset="0"/>
              </a:rPr>
              <a:t>resource "</a:t>
            </a:r>
            <a:r>
              <a:rPr lang="en-US" sz="1100" dirty="0" err="1">
                <a:latin typeface="Consolas" panose="020B0609020204030204" pitchFamily="49" charset="0"/>
                <a:cs typeface="Consolas" panose="020B0609020204030204" pitchFamily="49" charset="0"/>
              </a:rPr>
              <a:t>azurerm_storage_account</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mystorage</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name = "</a:t>
            </a:r>
            <a:r>
              <a:rPr lang="en-US" sz="1100" dirty="0" err="1">
                <a:latin typeface="Consolas" panose="020B0609020204030204" pitchFamily="49" charset="0"/>
                <a:cs typeface="Consolas" panose="020B0609020204030204" pitchFamily="49" charset="0"/>
              </a:rPr>
              <a:t>myStorage</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random_integer.id.result</a:t>
            </a:r>
            <a:r>
              <a:rPr lang="en-US" sz="1100" dirty="0">
                <a:latin typeface="Consolas" panose="020B0609020204030204" pitchFamily="49" charset="0"/>
                <a:cs typeface="Consolas" panose="020B0609020204030204" pitchFamily="49" charset="0"/>
              </a:rPr>
              <a:t>}"</a:t>
            </a:r>
          </a:p>
          <a:p>
            <a:r>
              <a:rPr lang="en-US" sz="1100" dirty="0" err="1">
                <a:latin typeface="Consolas" panose="020B0609020204030204" pitchFamily="49" charset="0"/>
                <a:cs typeface="Consolas" panose="020B0609020204030204" pitchFamily="49" charset="0"/>
              </a:rPr>
              <a:t>resource_group_name</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azurerm_resource_group.rg.name</a:t>
            </a:r>
            <a:endParaRPr lang="en-US" sz="1100" dirty="0">
              <a:latin typeface="Consolas" panose="020B0609020204030204" pitchFamily="49" charset="0"/>
              <a:cs typeface="Consolas" panose="020B0609020204030204" pitchFamily="49" charset="0"/>
            </a:endParaRPr>
          </a:p>
          <a:p>
            <a:r>
              <a:rPr lang="en-US" sz="1100" dirty="0">
                <a:latin typeface="Consolas" panose="020B0609020204030204" pitchFamily="49" charset="0"/>
                <a:cs typeface="Consolas" panose="020B0609020204030204" pitchFamily="49" charset="0"/>
              </a:rPr>
              <a:t>location = </a:t>
            </a:r>
            <a:r>
              <a:rPr lang="en-US" sz="1100" dirty="0" err="1">
                <a:latin typeface="Consolas" panose="020B0609020204030204" pitchFamily="49" charset="0"/>
                <a:cs typeface="Consolas" panose="020B0609020204030204" pitchFamily="49" charset="0"/>
              </a:rPr>
              <a:t>azurerm_resource_group.rg.location</a:t>
            </a:r>
            <a:r>
              <a:rPr lang="en-US" sz="1100" dirty="0">
                <a:latin typeface="Consolas" panose="020B0609020204030204" pitchFamily="49" charset="0"/>
                <a:cs typeface="Consolas" panose="020B0609020204030204" pitchFamily="49" charset="0"/>
              </a:rPr>
              <a:t> </a:t>
            </a:r>
          </a:p>
          <a:p>
            <a:r>
              <a:rPr lang="en-US" sz="1100" dirty="0" err="1">
                <a:latin typeface="Consolas" panose="020B0609020204030204" pitchFamily="49" charset="0"/>
                <a:cs typeface="Consolas" panose="020B0609020204030204" pitchFamily="49" charset="0"/>
              </a:rPr>
              <a:t>account_tier</a:t>
            </a:r>
            <a:r>
              <a:rPr lang="en-US" sz="1100" dirty="0">
                <a:latin typeface="Consolas" panose="020B0609020204030204" pitchFamily="49" charset="0"/>
                <a:cs typeface="Consolas" panose="020B0609020204030204" pitchFamily="49" charset="0"/>
              </a:rPr>
              <a:t> = "Standard"</a:t>
            </a:r>
          </a:p>
          <a:p>
            <a:r>
              <a:rPr lang="en-US" sz="1100" dirty="0" err="1">
                <a:latin typeface="Consolas" panose="020B0609020204030204" pitchFamily="49" charset="0"/>
                <a:cs typeface="Consolas" panose="020B0609020204030204" pitchFamily="49" charset="0"/>
              </a:rPr>
              <a:t>account_replication_type</a:t>
            </a:r>
            <a:r>
              <a:rPr lang="en-US" sz="1100" dirty="0">
                <a:latin typeface="Consolas" panose="020B0609020204030204" pitchFamily="49" charset="0"/>
                <a:cs typeface="Consolas" panose="020B0609020204030204" pitchFamily="49" charset="0"/>
              </a:rPr>
              <a:t> = "LRS"</a:t>
            </a:r>
          </a:p>
          <a:p>
            <a:r>
              <a:rPr lang="en-US" sz="1100" dirty="0">
                <a:latin typeface="Consolas" panose="020B0609020204030204" pitchFamily="49" charset="0"/>
                <a:cs typeface="Consolas" panose="020B0609020204030204" pitchFamily="49" charset="0"/>
              </a:rPr>
              <a:t>tags = { environment = ”dev" }</a:t>
            </a:r>
          </a:p>
          <a:p>
            <a:r>
              <a:rPr lang="en-US" sz="1100" dirty="0">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6AF0F7B1-5189-BE4B-8A90-219C5ED3C581}"/>
              </a:ext>
            </a:extLst>
          </p:cNvPr>
          <p:cNvSpPr txBox="1"/>
          <p:nvPr/>
        </p:nvSpPr>
        <p:spPr>
          <a:xfrm>
            <a:off x="2017643" y="4770346"/>
            <a:ext cx="1250663" cy="307777"/>
          </a:xfrm>
          <a:prstGeom prst="rect">
            <a:avLst/>
          </a:prstGeom>
          <a:noFill/>
        </p:spPr>
        <p:txBody>
          <a:bodyPr wrap="none" rtlCol="0">
            <a:spAutoFit/>
          </a:bodyPr>
          <a:lstStyle/>
          <a:p>
            <a:r>
              <a:rPr lang="en-US" b="1" dirty="0">
                <a:solidFill>
                  <a:schemeClr val="tx1"/>
                </a:solidFill>
              </a:rPr>
              <a:t>ARM (JSON)</a:t>
            </a:r>
          </a:p>
        </p:txBody>
      </p:sp>
      <p:sp>
        <p:nvSpPr>
          <p:cNvPr id="7" name="TextBox 6">
            <a:extLst>
              <a:ext uri="{FF2B5EF4-FFF2-40B4-BE49-F238E27FC236}">
                <a16:creationId xmlns:a16="http://schemas.microsoft.com/office/drawing/2014/main" id="{1FC7DB53-9894-8648-8AEF-03184C573209}"/>
              </a:ext>
            </a:extLst>
          </p:cNvPr>
          <p:cNvSpPr txBox="1"/>
          <p:nvPr/>
        </p:nvSpPr>
        <p:spPr>
          <a:xfrm>
            <a:off x="7745884" y="2824206"/>
            <a:ext cx="734496" cy="307777"/>
          </a:xfrm>
          <a:prstGeom prst="rect">
            <a:avLst/>
          </a:prstGeom>
          <a:noFill/>
        </p:spPr>
        <p:txBody>
          <a:bodyPr wrap="none" rtlCol="0">
            <a:spAutoFit/>
          </a:bodyPr>
          <a:lstStyle/>
          <a:p>
            <a:r>
              <a:rPr lang="en-US" b="1" dirty="0">
                <a:solidFill>
                  <a:srgbClr val="002060"/>
                </a:solidFill>
              </a:rPr>
              <a:t>BICEP</a:t>
            </a:r>
          </a:p>
        </p:txBody>
      </p:sp>
      <p:sp>
        <p:nvSpPr>
          <p:cNvPr id="8" name="TextBox 7">
            <a:extLst>
              <a:ext uri="{FF2B5EF4-FFF2-40B4-BE49-F238E27FC236}">
                <a16:creationId xmlns:a16="http://schemas.microsoft.com/office/drawing/2014/main" id="{6A6AFC93-ABE1-734F-B8F9-610D96C8C463}"/>
              </a:ext>
            </a:extLst>
          </p:cNvPr>
          <p:cNvSpPr txBox="1"/>
          <p:nvPr/>
        </p:nvSpPr>
        <p:spPr>
          <a:xfrm>
            <a:off x="7745884" y="4616457"/>
            <a:ext cx="939681" cy="307777"/>
          </a:xfrm>
          <a:prstGeom prst="rect">
            <a:avLst/>
          </a:prstGeom>
          <a:noFill/>
        </p:spPr>
        <p:txBody>
          <a:bodyPr wrap="none" rtlCol="0">
            <a:spAutoFit/>
          </a:bodyPr>
          <a:lstStyle/>
          <a:p>
            <a:r>
              <a:rPr lang="en-US" b="1" dirty="0">
                <a:solidFill>
                  <a:srgbClr val="7030A0"/>
                </a:solidFill>
              </a:rPr>
              <a:t>TF (HCL)</a:t>
            </a:r>
          </a:p>
        </p:txBody>
      </p:sp>
    </p:spTree>
    <p:extLst>
      <p:ext uri="{BB962C8B-B14F-4D97-AF65-F5344CB8AC3E}">
        <p14:creationId xmlns:p14="http://schemas.microsoft.com/office/powerpoint/2010/main" val="662077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AE21-14F3-4D1C-9272-AB19E4F34CF2}"/>
              </a:ext>
            </a:extLst>
          </p:cNvPr>
          <p:cNvSpPr>
            <a:spLocks noGrp="1"/>
          </p:cNvSpPr>
          <p:nvPr>
            <p:ph type="title"/>
          </p:nvPr>
        </p:nvSpPr>
        <p:spPr>
          <a:xfrm>
            <a:off x="283103" y="712141"/>
            <a:ext cx="6339839" cy="3835500"/>
          </a:xfrm>
        </p:spPr>
        <p:txBody>
          <a:bodyPr/>
          <a:lstStyle/>
          <a:p>
            <a:r>
              <a:rPr lang="en-US" dirty="0">
                <a:solidFill>
                  <a:schemeClr val="accent2"/>
                </a:solidFill>
              </a:rPr>
              <a:t>Deploying with GitHub Actions</a:t>
            </a:r>
          </a:p>
        </p:txBody>
      </p:sp>
    </p:spTree>
    <p:extLst>
      <p:ext uri="{BB962C8B-B14F-4D97-AF65-F5344CB8AC3E}">
        <p14:creationId xmlns:p14="http://schemas.microsoft.com/office/powerpoint/2010/main" val="1034448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9852B-580D-4480-9F48-DF55BE8E5896}"/>
              </a:ext>
            </a:extLst>
          </p:cNvPr>
          <p:cNvSpPr>
            <a:spLocks noGrp="1"/>
          </p:cNvSpPr>
          <p:nvPr>
            <p:ph type="title"/>
          </p:nvPr>
        </p:nvSpPr>
        <p:spPr/>
        <p:txBody>
          <a:bodyPr/>
          <a:lstStyle/>
          <a:p>
            <a:r>
              <a:rPr lang="en-US" dirty="0"/>
              <a:t>Security and Compliance</a:t>
            </a:r>
          </a:p>
        </p:txBody>
      </p:sp>
      <p:sp>
        <p:nvSpPr>
          <p:cNvPr id="3" name="Subtitle 2">
            <a:extLst>
              <a:ext uri="{FF2B5EF4-FFF2-40B4-BE49-F238E27FC236}">
                <a16:creationId xmlns:a16="http://schemas.microsoft.com/office/drawing/2014/main" id="{FF2FF18A-A858-41D9-A404-97525A3E93B6}"/>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60E02379-14AB-4D1E-9E4E-0B5882C587D0}"/>
              </a:ext>
            </a:extLst>
          </p:cNvPr>
          <p:cNvSpPr>
            <a:spLocks noGrp="1"/>
          </p:cNvSpPr>
          <p:nvPr>
            <p:ph type="body" idx="2"/>
          </p:nvPr>
        </p:nvSpPr>
        <p:spPr/>
        <p:txBody>
          <a:bodyPr/>
          <a:lstStyle/>
          <a:p>
            <a:r>
              <a:rPr lang="en-US" dirty="0"/>
              <a:t>Role-Based Access Controls</a:t>
            </a:r>
          </a:p>
          <a:p>
            <a:pPr lvl="1"/>
            <a:r>
              <a:rPr lang="en-US" dirty="0"/>
              <a:t>Azure Active Directory</a:t>
            </a:r>
          </a:p>
          <a:p>
            <a:pPr lvl="1"/>
            <a:r>
              <a:rPr lang="en-US" dirty="0"/>
              <a:t>Access Control Lists in Azure Storage</a:t>
            </a:r>
          </a:p>
          <a:p>
            <a:pPr lvl="1"/>
            <a:endParaRPr lang="en-US" dirty="0"/>
          </a:p>
          <a:p>
            <a:r>
              <a:rPr lang="en-US" dirty="0"/>
              <a:t>Compliance</a:t>
            </a:r>
          </a:p>
          <a:p>
            <a:pPr lvl="1"/>
            <a:r>
              <a:rPr lang="en-US" dirty="0"/>
              <a:t>Blueprints, etc.</a:t>
            </a:r>
          </a:p>
        </p:txBody>
      </p:sp>
    </p:spTree>
    <p:extLst>
      <p:ext uri="{BB962C8B-B14F-4D97-AF65-F5344CB8AC3E}">
        <p14:creationId xmlns:p14="http://schemas.microsoft.com/office/powerpoint/2010/main" val="2626124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44A8B11-7386-459C-A484-B7B8D1F1A8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8217" y="2834521"/>
            <a:ext cx="1186536" cy="1186536"/>
          </a:xfrm>
          <a:prstGeom prst="rect">
            <a:avLst/>
          </a:prstGeom>
        </p:spPr>
      </p:pic>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396101366"/>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842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2845</TotalTime>
  <Words>2192</Words>
  <Application>Microsoft Macintosh PowerPoint</Application>
  <PresentationFormat>On-screen Show (16:9)</PresentationFormat>
  <Paragraphs>376</Paragraphs>
  <Slides>40</Slides>
  <Notes>6</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Raleway</vt:lpstr>
      <vt:lpstr>Wingdings</vt:lpstr>
      <vt:lpstr>Segoe UI</vt:lpstr>
      <vt:lpstr>Arial</vt:lpstr>
      <vt:lpstr>Consolas</vt:lpstr>
      <vt:lpstr>Calibri Light</vt:lpstr>
      <vt:lpstr>Times New Roman</vt:lpstr>
      <vt:lpstr>Lato</vt:lpstr>
      <vt:lpstr>Calibri</vt:lpstr>
      <vt:lpstr>Swiss</vt:lpstr>
      <vt:lpstr>Office Theme</vt:lpstr>
      <vt:lpstr>Deep Learning</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Precision, Precisely</vt:lpstr>
      <vt:lpstr>CUDA and OpenCL</vt:lpstr>
      <vt:lpstr>Keras Model Walkthrough</vt:lpstr>
      <vt:lpstr>IMDB Dataset</vt:lpstr>
      <vt:lpstr>Models and Compiling</vt:lpstr>
      <vt:lpstr>Layers</vt:lpstr>
      <vt:lpstr>Fit, Save, and Show</vt:lpstr>
      <vt:lpstr>Containerization  and  Model Operationalization</vt:lpstr>
      <vt:lpstr>Operationalization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Other Features of MMLSpark</vt:lpstr>
      <vt:lpstr>Deployment on Azure Machine Learning Service</vt:lpstr>
      <vt:lpstr>Containerized Deployment in AMLS </vt:lpstr>
      <vt:lpstr>Where Can We Deploy This Stuff (in Azure)?</vt:lpstr>
      <vt:lpstr>PowerPoint Presentation</vt:lpstr>
      <vt:lpstr>Deploying Azure Resources</vt:lpstr>
      <vt:lpstr>Deployment is Easy Necessary</vt:lpstr>
      <vt:lpstr>Infrastructure as Code Options</vt:lpstr>
      <vt:lpstr>IaC Language Learning Curve </vt:lpstr>
      <vt:lpstr>Deploying with GitHub Actions</vt:lpstr>
      <vt:lpstr>Security and Compliance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173</cp:revision>
  <dcterms:created xsi:type="dcterms:W3CDTF">2019-01-02T02:35:54Z</dcterms:created>
  <dcterms:modified xsi:type="dcterms:W3CDTF">2022-04-12T00:07:17Z</dcterms:modified>
</cp:coreProperties>
</file>